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366" r:id="rId7"/>
    <p:sldId id="367" r:id="rId8"/>
    <p:sldId id="359" r:id="rId9"/>
    <p:sldId id="360" r:id="rId10"/>
    <p:sldId id="393" r:id="rId11"/>
    <p:sldId id="402" r:id="rId12"/>
    <p:sldId id="381" r:id="rId13"/>
    <p:sldId id="394" r:id="rId14"/>
    <p:sldId id="395" r:id="rId15"/>
    <p:sldId id="398" r:id="rId16"/>
    <p:sldId id="399" r:id="rId17"/>
    <p:sldId id="414" r:id="rId18"/>
    <p:sldId id="396" r:id="rId19"/>
    <p:sldId id="388" r:id="rId20"/>
    <p:sldId id="397" r:id="rId21"/>
    <p:sldId id="361" r:id="rId22"/>
    <p:sldId id="363" r:id="rId23"/>
    <p:sldId id="358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219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车辆管理平台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 altLang="en-US"/>
              <a:t>平台接入载重传感器，能精确计算重量，装货卸货时间，可广泛应用于物流，环卫等行业。用于流向管控，监控非法卸货，杜绝绕路，偷货等行为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644015"/>
            <a:ext cx="4582795" cy="254063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智能载重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4395470"/>
            <a:ext cx="4655820" cy="2078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80" y="1541145"/>
            <a:ext cx="4747260" cy="2642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4354195"/>
            <a:ext cx="474726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3525" y="1045845"/>
            <a:ext cx="422338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1072515"/>
            <a:ext cx="4507865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5" y="3947795"/>
            <a:ext cx="4507865" cy="2258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525" y="4021455"/>
            <a:ext cx="4224020" cy="2185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91640"/>
            <a:ext cx="4305300" cy="27012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警情监管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845" y="1700530"/>
            <a:ext cx="4869180" cy="2618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9035" y="998855"/>
            <a:ext cx="985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车辆管理平台对</a:t>
            </a:r>
            <a:r>
              <a:rPr lang="en-US" altLang="zh-CN"/>
              <a:t>100</a:t>
            </a:r>
            <a:r>
              <a:rPr lang="zh-CN" altLang="en-US"/>
              <a:t>多个报警类型进行监控，做到通知及时，处理到位。便于管理者能远程分析车辆运营过程中出现的各种问题。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4537710"/>
            <a:ext cx="4305300" cy="2207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45" y="4465955"/>
            <a:ext cx="4869815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规则管理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车辆管理平台提供多个平台报警规则，满足行业内对设置围栏，超速，非法行驶等实际需求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335405"/>
            <a:ext cx="4523740" cy="270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1335405"/>
            <a:ext cx="4837430" cy="277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199890"/>
            <a:ext cx="4578350" cy="2501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4182110"/>
            <a:ext cx="4838065" cy="25012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安全管理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满足苏标协议，对</a:t>
            </a:r>
            <a:r>
              <a:rPr lang="en-US" altLang="zh-CN"/>
              <a:t>ADAS,DSM</a:t>
            </a:r>
            <a:r>
              <a:rPr lang="zh-CN" altLang="en-US"/>
              <a:t>报警进行处理，监管驾驶行为，对驾驶员进行评分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1192530"/>
            <a:ext cx="4686935" cy="2669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70" y="1192530"/>
            <a:ext cx="4479925" cy="2561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05" y="3862070"/>
            <a:ext cx="4498340" cy="2626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15" y="3862070"/>
            <a:ext cx="4687570" cy="26276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车辆运营保障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0125" y="9163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将车辆运营过程中的事故，费用，保养等信息输入到平台，留下图片和发票信息，防止司机乱报账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480" y="1398905"/>
            <a:ext cx="1099185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26105" y="22288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统计报表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945515"/>
            <a:ext cx="5019040" cy="287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60" y="945515"/>
            <a:ext cx="5106035" cy="287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" y="3957955"/>
            <a:ext cx="5019040" cy="2608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85" y="3905885"/>
            <a:ext cx="514794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814705"/>
            <a:ext cx="4754245" cy="282130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监控大屏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13480"/>
            <a:ext cx="4827905" cy="2962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743585"/>
            <a:ext cx="5319395" cy="2891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5" y="3713480"/>
            <a:ext cx="531876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移动客户端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004570"/>
            <a:ext cx="2639695" cy="5403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170" y="1044575"/>
            <a:ext cx="2893060" cy="5321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65" y="1045210"/>
            <a:ext cx="2992755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463040"/>
            <a:ext cx="11097895" cy="5340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677" y="4187478"/>
            <a:ext cx="6107159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平台提供丰富的平台接口，方便第三方开发者进行二次开发。公司在不断的发展，由最初的流媒体服务，发展到车辆管理云平台、流媒体服务器、安防监控平台、视频服务负载均衡，智能环卫等多个业务领域。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ym typeface="+mn-ea"/>
              </a:rPr>
              <a:t>以位置和视频服务为中心的管理平台，已经过多次迭代升级，能满足两客一危，环卫，渣土等多个行业车的管理</a:t>
            </a:r>
            <a:r>
              <a:rPr lang="zh-CN" altLang="en-US" sz="1000">
                <a:sym typeface="+mn-ea"/>
              </a:rPr>
              <a:t>需求。公司以视频视频服务作为主要核心技术，产品已经应用于国内多个第三方厂家平台。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614045"/>
            <a:ext cx="11334115" cy="60731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9570" y="11747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：上海某环卫车管理平台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9370" y="117475"/>
            <a:ext cx="712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采用高精度载重传感器，监控垃圾收运全过程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0412" cy="400506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058816" y="4016573"/>
            <a:ext cx="4010072" cy="1789945"/>
            <a:chOff x="868998" y="1694338"/>
            <a:chExt cx="4010072" cy="1789945"/>
          </a:xfrm>
        </p:grpSpPr>
        <p:sp>
          <p:nvSpPr>
            <p:cNvPr id="11" name="文本框 10"/>
            <p:cNvSpPr txBox="1"/>
            <p:nvPr/>
          </p:nvSpPr>
          <p:spPr>
            <a:xfrm>
              <a:off x="868998" y="1694338"/>
              <a:ext cx="29343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开放式平台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713" y="2218426"/>
              <a:ext cx="4004357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CarEye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车辆管理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平台提供丰富的</a:t>
              </a:r>
              <a:r>
                <a:rPr lang="en-US" altLang="zh-CN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接口，满足客户二次开发需要，各种组件能方便快捷应用不同领域内的第三方平台中</a:t>
              </a:r>
              <a:endPara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57943" y="2160370"/>
              <a:ext cx="326571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7582" y="3124283"/>
              <a:ext cx="1412762" cy="360000"/>
              <a:chOff x="967582" y="4941214"/>
              <a:chExt cx="1412762" cy="3600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967582" y="4941214"/>
                <a:ext cx="1412762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3264" y="4951937"/>
                <a:ext cx="104140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开放</a:t>
                </a:r>
                <a:r>
                  <a:rPr 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sz="1600" i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合作</a:t>
                </a:r>
                <a:endParaRPr lang="zh-CN" sz="1600" i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7334127" y="1784664"/>
            <a:ext cx="404958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提供全套解决方案，接入车辆和视频设备进行管理。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服务，安全托管车辆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753112"/>
            <a:chOff x="1430743" y="1373009"/>
            <a:chExt cx="2076062" cy="590231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采用分布式架构，前后端分离，视频服务和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分离，能满足不同客户需求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770255"/>
            <a:chOff x="1351116" y="1359534"/>
            <a:chExt cx="2155884" cy="603666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采用先进的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spring-boot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VUE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等技术架构，</a:t>
              </a: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扩展性好，提供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客户端，移动客户端展示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770306"/>
            <a:chOff x="1430743" y="1359534"/>
            <a:chExt cx="2076062" cy="603706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能支持安防摄像头接入，支持交通部和公安部两大行业标准对接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841424"/>
            <a:chOff x="1430683" y="1152507"/>
            <a:chExt cx="2076122" cy="659443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313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满足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GB3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5658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JT/T905, 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苏标，吉标各种协议，能满足车联网行业各种需求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05" y="2305685"/>
            <a:ext cx="2943225" cy="1986280"/>
          </a:xfrm>
          <a:prstGeom prst="rect">
            <a:avLst/>
          </a:prstGeom>
        </p:spPr>
      </p:pic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精确的传感器算法，解决行业内实际需求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支提供丰富的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，为其他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ERP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系统助力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54"/>
          <p:cNvSpPr/>
          <p:nvPr/>
        </p:nvSpPr>
        <p:spPr>
          <a:xfrm>
            <a:off x="3949714" y="2586541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54177" y="235669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先进的技术架构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40054" y="2581229"/>
            <a:ext cx="1998864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03835" y="2581230"/>
            <a:ext cx="835083" cy="2372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238923" y="2581264"/>
            <a:ext cx="894095" cy="2289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238918" y="2581229"/>
            <a:ext cx="1953653" cy="1405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974194" y="3456592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16179" y="4430672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85966" y="4385686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90555" y="3327446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88521" y="2170493"/>
            <a:ext cx="880176" cy="880176"/>
          </a:xfrm>
          <a:prstGeom prst="ellipse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99905" y="2155289"/>
            <a:ext cx="880176" cy="880176"/>
          </a:xfrm>
          <a:prstGeom prst="ellipse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5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665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1003852" y="2631076"/>
            <a:ext cx="2451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前端采用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530241" y="3892861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流媒体负载均衡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1600485" y="4167247"/>
            <a:ext cx="2527296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流媒体服务跟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分离，是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的关系，即多个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可以共用一个视频服务器，一个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也可以调用多个视频为其服务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7"/>
          <p:cNvSpPr txBox="1"/>
          <p:nvPr/>
        </p:nvSpPr>
        <p:spPr>
          <a:xfrm>
            <a:off x="2106305" y="5141000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主动安全服务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2149456" y="5415384"/>
            <a:ext cx="24273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平台支持苏标协议，能上传主动安全证据，根据报警对司机进行评分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7506335" y="5166995"/>
            <a:ext cx="23145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交通部和公安部协议对接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7582656" y="5442424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支持交通部协议和公安部通信协议，两种数据格式的设备都能接入平台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8610705" y="3920582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大数据分析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686778" y="4195800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对报警，位置，传感器进行数据分析，对司机进行考核，大屏幕数据展示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3"/>
          <p:cNvSpPr txBox="1"/>
          <p:nvPr/>
        </p:nvSpPr>
        <p:spPr>
          <a:xfrm>
            <a:off x="9234775" y="2556249"/>
            <a:ext cx="2160000" cy="3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E02F43"/>
              </a:buCl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各种客户端展示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9310848" y="2831468"/>
            <a:ext cx="26781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客户端，移动客户端，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客户端多种客户端进行管理和数据展示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78919" y="1596272"/>
            <a:ext cx="1920000" cy="1920000"/>
            <a:chOff x="3832951" y="1054702"/>
            <a:chExt cx="1440000" cy="1440000"/>
          </a:xfrm>
          <a:solidFill>
            <a:schemeClr val="bg1"/>
          </a:solidFill>
        </p:grpSpPr>
        <p:sp>
          <p:nvSpPr>
            <p:cNvPr id="31" name="椭圆 30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1"/>
            <p:cNvSpPr txBox="1"/>
            <p:nvPr/>
          </p:nvSpPr>
          <p:spPr>
            <a:xfrm>
              <a:off x="4204138" y="1420759"/>
              <a:ext cx="697627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665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关键技术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核心技术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 txBox="1"/>
          <p:nvPr/>
        </p:nvSpPr>
        <p:spPr>
          <a:xfrm>
            <a:off x="3350895" y="90170"/>
            <a:ext cx="5335905" cy="37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平台架构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43070" y="1990725"/>
            <a:ext cx="1944370" cy="51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/>
              <a:t>规则管理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4098925" y="1990725"/>
            <a:ext cx="1944370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2220" y="1360805"/>
            <a:ext cx="6863080" cy="51733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02230" y="1872615"/>
            <a:ext cx="786765" cy="4475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b="1" dirty="0" err="1">
                <a:solidFill>
                  <a:srgbClr val="002060"/>
                </a:solidFill>
              </a:rPr>
              <a:t>CarEye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生态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二开</a:t>
            </a:r>
            <a:endParaRPr lang="zh-CN" altLang="en-US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支付</a:t>
            </a:r>
            <a:endParaRPr lang="zh-CN" altLang="en-US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en-US" altLang="zh-CN" sz="1200" dirty="0">
                <a:solidFill>
                  <a:srgbClr val="002060"/>
                </a:solidFill>
              </a:rPr>
              <a:t>ERP</a:t>
            </a:r>
            <a:r>
              <a:rPr lang="zh-CN" altLang="en-US" sz="1200" dirty="0">
                <a:solidFill>
                  <a:srgbClr val="002060"/>
                </a:solidFill>
              </a:rPr>
              <a:t>接入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22980" y="5979160"/>
            <a:ext cx="5039995" cy="49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数据源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083382" y="6071935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智能终端</a:t>
            </a:r>
            <a:endParaRPr lang="zh-CN" altLang="en-US" sz="1200" dirty="0"/>
          </a:p>
        </p:txBody>
      </p:sp>
      <p:sp>
        <p:nvSpPr>
          <p:cNvPr id="11" name="TextBox 7"/>
          <p:cNvSpPr txBox="1"/>
          <p:nvPr/>
        </p:nvSpPr>
        <p:spPr>
          <a:xfrm>
            <a:off x="4838094" y="6071783"/>
            <a:ext cx="9361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智能汽车</a:t>
            </a:r>
            <a:endParaRPr lang="zh-CN" altLang="en-US" sz="1200" dirty="0"/>
          </a:p>
        </p:txBody>
      </p:sp>
      <p:sp>
        <p:nvSpPr>
          <p:cNvPr id="12" name="TextBox 8"/>
          <p:cNvSpPr txBox="1"/>
          <p:nvPr/>
        </p:nvSpPr>
        <p:spPr>
          <a:xfrm>
            <a:off x="6979478" y="6009452"/>
            <a:ext cx="1080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便携式移动手机</a:t>
            </a:r>
            <a:r>
              <a:rPr lang="en-US" altLang="zh-CN" sz="1200" dirty="0"/>
              <a:t>/</a:t>
            </a:r>
            <a:r>
              <a:rPr lang="zh-CN" altLang="en-US" sz="1200" dirty="0"/>
              <a:t>设备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8639175" y="1856105"/>
            <a:ext cx="654050" cy="449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</a:rPr>
              <a:t>安全管理</a:t>
            </a:r>
            <a:endParaRPr lang="en-US" altLang="zh-CN" sz="1600" b="1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证书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连接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授权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b="1" dirty="0">
              <a:solidFill>
                <a:srgbClr val="002060"/>
              </a:solidFill>
            </a:endParaRPr>
          </a:p>
          <a:p>
            <a:pPr algn="ctr"/>
            <a:endParaRPr lang="en-US" altLang="zh-CN" sz="1400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22980" y="5344795"/>
            <a:ext cx="5040630" cy="535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solidFill>
                  <a:srgbClr val="002060"/>
                </a:solidFill>
              </a:rPr>
              <a:t>  数据引擎</a:t>
            </a:r>
            <a:endParaRPr lang="en-US" altLang="zh-CN" sz="1200" b="1" dirty="0">
              <a:solidFill>
                <a:srgbClr val="002060"/>
              </a:solidFill>
            </a:endParaRPr>
          </a:p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7051252" y="5496355"/>
            <a:ext cx="100811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/>
              <a:t>MySQL</a:t>
            </a:r>
            <a:endParaRPr lang="zh-CN" altLang="en-US" sz="1200" dirty="0"/>
          </a:p>
        </p:txBody>
      </p:sp>
      <p:sp>
        <p:nvSpPr>
          <p:cNvPr id="16" name="TextBox 14"/>
          <p:cNvSpPr txBox="1"/>
          <p:nvPr/>
        </p:nvSpPr>
        <p:spPr>
          <a:xfrm>
            <a:off x="7050851" y="5273576"/>
            <a:ext cx="10081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err="1"/>
              <a:t>mongodb</a:t>
            </a:r>
            <a:endParaRPr lang="zh-CN" altLang="en-US" sz="1400" dirty="0"/>
          </a:p>
        </p:txBody>
      </p:sp>
      <p:sp>
        <p:nvSpPr>
          <p:cNvPr id="17" name="TextBox 15"/>
          <p:cNvSpPr txBox="1"/>
          <p:nvPr/>
        </p:nvSpPr>
        <p:spPr>
          <a:xfrm>
            <a:off x="4147036" y="5318026"/>
            <a:ext cx="10081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/>
              <a:t>数据引擎和规则</a:t>
            </a:r>
            <a:endParaRPr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3450590" y="1872615"/>
            <a:ext cx="2064385" cy="34004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96330" y="1919605"/>
            <a:ext cx="2398395" cy="3354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20440" y="194881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规则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08450" y="2096135"/>
            <a:ext cx="504190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4658995" y="208343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dirty="0"/>
              <a:t>指令下发</a:t>
            </a:r>
            <a:endParaRPr lang="zh-CN" altLang="en-US" sz="900" dirty="0"/>
          </a:p>
        </p:txBody>
      </p:sp>
      <p:sp>
        <p:nvSpPr>
          <p:cNvPr id="23" name="矩形 22"/>
          <p:cNvSpPr/>
          <p:nvPr/>
        </p:nvSpPr>
        <p:spPr>
          <a:xfrm>
            <a:off x="4108450" y="237363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业务规则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3520440" y="2816225"/>
            <a:ext cx="1880870" cy="710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流媒体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83685" y="288861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音视频处理</a:t>
            </a:r>
            <a:endParaRPr lang="zh-CN" altLang="en-US" sz="1000" dirty="0"/>
          </a:p>
        </p:txBody>
      </p:sp>
      <p:sp>
        <p:nvSpPr>
          <p:cNvPr id="26" name="矩形 25"/>
          <p:cNvSpPr/>
          <p:nvPr/>
        </p:nvSpPr>
        <p:spPr>
          <a:xfrm>
            <a:off x="4803775" y="2888615"/>
            <a:ext cx="59690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多媒体存储</a:t>
            </a:r>
            <a:endParaRPr lang="zh-CN" altLang="en-US" sz="1000" dirty="0"/>
          </a:p>
        </p:txBody>
      </p:sp>
      <p:sp>
        <p:nvSpPr>
          <p:cNvPr id="27" name="矩形 26"/>
          <p:cNvSpPr/>
          <p:nvPr/>
        </p:nvSpPr>
        <p:spPr>
          <a:xfrm>
            <a:off x="4083685" y="3274695"/>
            <a:ext cx="1204595" cy="24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负载均衡</a:t>
            </a:r>
            <a:endParaRPr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3521075" y="3608705"/>
            <a:ext cx="1901825" cy="7296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地图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21150" y="368046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轨迹</a:t>
            </a:r>
            <a:endParaRPr lang="en-US" altLang="zh-CN" sz="1000" dirty="0"/>
          </a:p>
          <a:p>
            <a:pPr algn="ctr"/>
            <a:r>
              <a:rPr lang="zh-CN" altLang="en-US" sz="1000" dirty="0"/>
              <a:t>管理</a:t>
            </a:r>
            <a:endParaRPr lang="zh-CN" altLang="en-US" sz="1000" dirty="0"/>
          </a:p>
        </p:txBody>
      </p:sp>
      <p:sp>
        <p:nvSpPr>
          <p:cNvPr id="30" name="矩形 29"/>
          <p:cNvSpPr/>
          <p:nvPr/>
        </p:nvSpPr>
        <p:spPr>
          <a:xfrm>
            <a:off x="4783455" y="369570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实时定位</a:t>
            </a:r>
            <a:endParaRPr lang="zh-CN" altLang="en-US" sz="1000" dirty="0"/>
          </a:p>
        </p:txBody>
      </p:sp>
      <p:sp>
        <p:nvSpPr>
          <p:cNvPr id="31" name="矩形 30"/>
          <p:cNvSpPr/>
          <p:nvPr/>
        </p:nvSpPr>
        <p:spPr>
          <a:xfrm>
            <a:off x="4121150" y="4053840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32" name="矩形 31"/>
          <p:cNvSpPr/>
          <p:nvPr/>
        </p:nvSpPr>
        <p:spPr>
          <a:xfrm>
            <a:off x="3499485" y="4458335"/>
            <a:ext cx="1922145" cy="690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车辆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管理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21150" y="4472305"/>
            <a:ext cx="57594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/>
              <a:t>OTA</a:t>
            </a:r>
            <a:endParaRPr lang="zh-CN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4743450" y="4472305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远程交互</a:t>
            </a:r>
            <a:endParaRPr lang="zh-CN" altLang="en-US" sz="1000" dirty="0"/>
          </a:p>
        </p:txBody>
      </p:sp>
      <p:sp>
        <p:nvSpPr>
          <p:cNvPr id="35" name="矩形 34"/>
          <p:cNvSpPr/>
          <p:nvPr/>
        </p:nvSpPr>
        <p:spPr>
          <a:xfrm>
            <a:off x="4095750" y="4832350"/>
            <a:ext cx="11518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电子围栏</a:t>
            </a:r>
            <a:endParaRPr lang="zh-CN" altLang="en-US" sz="1000" dirty="0"/>
          </a:p>
        </p:txBody>
      </p:sp>
      <p:sp>
        <p:nvSpPr>
          <p:cNvPr id="36" name="矩形 35"/>
          <p:cNvSpPr/>
          <p:nvPr/>
        </p:nvSpPr>
        <p:spPr>
          <a:xfrm>
            <a:off x="3522980" y="1520190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187440" y="1486535"/>
            <a:ext cx="237617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平台对接</a:t>
            </a:r>
            <a:r>
              <a:rPr lang="en-US" altLang="zh-CN" dirty="0"/>
              <a:t>809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748280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第三方平台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019675" y="930910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合作伙伴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564755" y="841375"/>
            <a:ext cx="172847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客户端</a:t>
            </a:r>
            <a:endParaRPr lang="zh-CN" altLang="en-US" dirty="0"/>
          </a:p>
        </p:txBody>
      </p:sp>
      <p:cxnSp>
        <p:nvCxnSpPr>
          <p:cNvPr id="41" name="肘形连接符 40"/>
          <p:cNvCxnSpPr>
            <a:stCxn id="38" idx="2"/>
            <a:endCxn id="36" idx="0"/>
          </p:cNvCxnSpPr>
          <p:nvPr/>
        </p:nvCxnSpPr>
        <p:spPr>
          <a:xfrm rot="5400000" flipV="1">
            <a:off x="3983990" y="793115"/>
            <a:ext cx="355600" cy="109855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9" idx="2"/>
            <a:endCxn id="36" idx="0"/>
          </p:cNvCxnSpPr>
          <p:nvPr/>
        </p:nvCxnSpPr>
        <p:spPr>
          <a:xfrm rot="5400000">
            <a:off x="5164455" y="800735"/>
            <a:ext cx="266065" cy="1172845"/>
          </a:xfrm>
          <a:prstGeom prst="bentConnector3">
            <a:avLst>
              <a:gd name="adj1" fmla="val 5011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形状 71"/>
          <p:cNvCxnSpPr>
            <a:stCxn id="40" idx="2"/>
            <a:endCxn id="36" idx="0"/>
          </p:cNvCxnSpPr>
          <p:nvPr/>
        </p:nvCxnSpPr>
        <p:spPr>
          <a:xfrm rot="5400000">
            <a:off x="6392228" y="-516572"/>
            <a:ext cx="355600" cy="3717925"/>
          </a:xfrm>
          <a:prstGeom prst="bentConnector3">
            <a:avLst>
              <a:gd name="adj1" fmla="val 49911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289040" y="3026410"/>
            <a:ext cx="2171065" cy="9283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模型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51750" y="3088005"/>
            <a:ext cx="669925" cy="306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dirty="0"/>
              <a:t>传感器算法</a:t>
            </a:r>
            <a:endParaRPr lang="zh-CN" sz="1000" dirty="0"/>
          </a:p>
        </p:txBody>
      </p:sp>
      <p:sp>
        <p:nvSpPr>
          <p:cNvPr id="46" name="矩形 45"/>
          <p:cNvSpPr/>
          <p:nvPr/>
        </p:nvSpPr>
        <p:spPr>
          <a:xfrm>
            <a:off x="6801485" y="3523615"/>
            <a:ext cx="669925" cy="32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经济用车分析</a:t>
            </a:r>
            <a:endParaRPr lang="zh-CN" altLang="en-US" sz="1000" dirty="0"/>
          </a:p>
        </p:txBody>
      </p:sp>
      <p:sp>
        <p:nvSpPr>
          <p:cNvPr id="47" name="矩形 46"/>
          <p:cNvSpPr/>
          <p:nvPr/>
        </p:nvSpPr>
        <p:spPr>
          <a:xfrm>
            <a:off x="6801485" y="3064510"/>
            <a:ext cx="669925" cy="34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行驶分析</a:t>
            </a:r>
            <a:endParaRPr lang="zh-CN" altLang="en-US" sz="1000" dirty="0"/>
          </a:p>
        </p:txBody>
      </p:sp>
      <p:sp>
        <p:nvSpPr>
          <p:cNvPr id="51" name="矩形 50"/>
          <p:cNvSpPr/>
          <p:nvPr/>
        </p:nvSpPr>
        <p:spPr>
          <a:xfrm>
            <a:off x="6295390" y="4104640"/>
            <a:ext cx="2160270" cy="1097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结构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化数据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897370" y="4202430"/>
            <a:ext cx="660400" cy="25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用户数据</a:t>
            </a:r>
            <a:endParaRPr lang="zh-CN" altLang="en-US" sz="1000" dirty="0"/>
          </a:p>
        </p:txBody>
      </p:sp>
      <p:sp>
        <p:nvSpPr>
          <p:cNvPr id="53" name="矩形 52"/>
          <p:cNvSpPr/>
          <p:nvPr/>
        </p:nvSpPr>
        <p:spPr>
          <a:xfrm>
            <a:off x="7666990" y="4612640"/>
            <a:ext cx="648335" cy="25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行驶数据</a:t>
            </a:r>
            <a:endParaRPr lang="zh-CN" altLang="en-US" sz="1000" dirty="0"/>
          </a:p>
        </p:txBody>
      </p:sp>
      <p:sp>
        <p:nvSpPr>
          <p:cNvPr id="54" name="矩形 53"/>
          <p:cNvSpPr/>
          <p:nvPr/>
        </p:nvSpPr>
        <p:spPr>
          <a:xfrm>
            <a:off x="6896735" y="4612640"/>
            <a:ext cx="648335" cy="25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传感器数据</a:t>
            </a:r>
            <a:endParaRPr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6289040" y="2115820"/>
            <a:ext cx="2160270" cy="7753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dirty="0">
                <a:solidFill>
                  <a:srgbClr val="002060"/>
                </a:solidFill>
              </a:rPr>
              <a:t>数据</a:t>
            </a:r>
            <a:endParaRPr lang="en-US" altLang="zh-CN" sz="1200" dirty="0">
              <a:solidFill>
                <a:srgbClr val="002060"/>
              </a:solidFill>
            </a:endParaRPr>
          </a:p>
          <a:p>
            <a:r>
              <a:rPr lang="zh-CN" altLang="en-US" sz="1200" dirty="0">
                <a:solidFill>
                  <a:srgbClr val="002060"/>
                </a:solidFill>
              </a:rPr>
              <a:t>展示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42225" y="4202430"/>
            <a:ext cx="73025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报警数据</a:t>
            </a:r>
            <a:endParaRPr lang="zh-CN" altLang="en-US" sz="1000" dirty="0"/>
          </a:p>
        </p:txBody>
      </p:sp>
      <p:sp>
        <p:nvSpPr>
          <p:cNvPr id="57" name="矩形 56"/>
          <p:cNvSpPr/>
          <p:nvPr/>
        </p:nvSpPr>
        <p:spPr>
          <a:xfrm>
            <a:off x="6899275" y="225996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数据挖掘</a:t>
            </a:r>
            <a:endParaRPr lang="zh-CN" altLang="en-US" sz="1000" dirty="0"/>
          </a:p>
        </p:txBody>
      </p:sp>
      <p:sp>
        <p:nvSpPr>
          <p:cNvPr id="58" name="矩形 57"/>
          <p:cNvSpPr/>
          <p:nvPr/>
        </p:nvSpPr>
        <p:spPr>
          <a:xfrm>
            <a:off x="7656830" y="2259965"/>
            <a:ext cx="648335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</a:t>
            </a:r>
            <a:endParaRPr lang="en-US" altLang="zh-CN" sz="1000" dirty="0"/>
          </a:p>
          <a:p>
            <a:pPr algn="ctr"/>
            <a:r>
              <a:rPr lang="zh-CN" altLang="en-US" sz="1000" dirty="0"/>
              <a:t>分析</a:t>
            </a:r>
            <a:endParaRPr lang="zh-CN" altLang="en-US" sz="1000" dirty="0"/>
          </a:p>
        </p:txBody>
      </p:sp>
      <p:sp>
        <p:nvSpPr>
          <p:cNvPr id="59" name="矩形 58"/>
          <p:cNvSpPr/>
          <p:nvPr/>
        </p:nvSpPr>
        <p:spPr>
          <a:xfrm>
            <a:off x="7651750" y="3523615"/>
            <a:ext cx="720725" cy="283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数据备</a:t>
            </a:r>
            <a:endParaRPr lang="en-US" altLang="zh-CN" sz="1000" dirty="0"/>
          </a:p>
          <a:p>
            <a:pPr algn="ctr"/>
            <a:r>
              <a:rPr lang="zh-CN" altLang="en-US" sz="1000" dirty="0"/>
              <a:t>份</a:t>
            </a:r>
            <a:r>
              <a:rPr lang="en-US" altLang="zh-CN" sz="1000" dirty="0"/>
              <a:t>/</a:t>
            </a:r>
            <a:r>
              <a:rPr lang="zh-CN" altLang="en-US" sz="1000" dirty="0"/>
              <a:t>恢复</a:t>
            </a:r>
            <a:endParaRPr lang="zh-CN" altLang="en-US" sz="1000" dirty="0"/>
          </a:p>
        </p:txBody>
      </p:sp>
      <p:sp>
        <p:nvSpPr>
          <p:cNvPr id="60" name="矩形 59"/>
          <p:cNvSpPr/>
          <p:nvPr/>
        </p:nvSpPr>
        <p:spPr>
          <a:xfrm>
            <a:off x="5563870" y="204787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轨迹</a:t>
            </a:r>
            <a:endParaRPr lang="zh-CN" altLang="en-US" sz="1200" dirty="0"/>
          </a:p>
        </p:txBody>
      </p:sp>
      <p:sp>
        <p:nvSpPr>
          <p:cNvPr id="61" name="矩形 60"/>
          <p:cNvSpPr/>
          <p:nvPr/>
        </p:nvSpPr>
        <p:spPr>
          <a:xfrm>
            <a:off x="5552440" y="263652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报表</a:t>
            </a:r>
            <a:endParaRPr lang="zh-CN" altLang="en-US" sz="1200" dirty="0"/>
          </a:p>
        </p:txBody>
      </p:sp>
      <p:sp>
        <p:nvSpPr>
          <p:cNvPr id="62" name="矩形 61"/>
          <p:cNvSpPr/>
          <p:nvPr/>
        </p:nvSpPr>
        <p:spPr>
          <a:xfrm>
            <a:off x="5552440" y="3202940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回放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5565140" y="375221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消息发布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5571490" y="4337685"/>
            <a:ext cx="575945" cy="452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/>
              <a:t>多语言</a:t>
            </a:r>
            <a:endParaRPr lang="zh-CN" altLang="en-US" sz="1200" dirty="0"/>
          </a:p>
        </p:txBody>
      </p:sp>
      <p:sp>
        <p:nvSpPr>
          <p:cNvPr id="65" name="矩形 64"/>
          <p:cNvSpPr/>
          <p:nvPr/>
        </p:nvSpPr>
        <p:spPr>
          <a:xfrm>
            <a:off x="4783455" y="4053840"/>
            <a:ext cx="504190" cy="259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/>
              <a:t>多地图</a:t>
            </a:r>
            <a:endParaRPr lang="zh-CN" altLang="en-US" sz="1000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13956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01640" y="3265805"/>
            <a:ext cx="200152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276340" y="4506595"/>
            <a:ext cx="1170940" cy="7556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 flipV="1">
            <a:off x="4522470" y="4480560"/>
            <a:ext cx="975995" cy="7620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基础功能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3345" y="894715"/>
            <a:ext cx="4070985" cy="2423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872865"/>
            <a:ext cx="4006215" cy="2235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10" y="3771265"/>
            <a:ext cx="4132580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75" y="894715"/>
            <a:ext cx="4006215" cy="2423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438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位置监控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6425" y="339280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437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轨迹回放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6425" y="631063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运营管理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基础数据和权限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8280" y="865505"/>
            <a:ext cx="10191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CarEye </a:t>
            </a:r>
            <a:r>
              <a:rPr lang="zh-CN"/>
              <a:t>多角色，多用户，多机构的管理。不同权限的菜单分配，一个平台多个视图，多个客户，最大程度上实现了资源的利用。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1565275"/>
            <a:ext cx="4612005" cy="2547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565275"/>
            <a:ext cx="5249545" cy="254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4276725"/>
            <a:ext cx="4612005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5" y="4243705"/>
            <a:ext cx="5193665" cy="2350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dynamicNum"/>
</p:tagLst>
</file>

<file path=ppt/tags/tag2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1954</Words>
  <Application>WPS 演示</Application>
  <PresentationFormat>宽屏</PresentationFormat>
  <Paragraphs>361</Paragraphs>
  <Slides>21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Calibri</vt:lpstr>
      <vt:lpstr>Arial Unicode MS</vt:lpstr>
      <vt:lpstr>方正兰亭黑_GBK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263</cp:revision>
  <dcterms:created xsi:type="dcterms:W3CDTF">2019-02-25T06:39:00Z</dcterms:created>
  <dcterms:modified xsi:type="dcterms:W3CDTF">2022-10-06T08:53:15Z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